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0" r:id="rId5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46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29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56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41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253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771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295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11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0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88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82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97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24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31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95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3BD88-BA83-4BEF-BBB8-A31596821B68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415E30-0482-4C9D-931F-34FC3C9D3F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83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TEST TEORETYCZNY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Kwalifikacja A.28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dirty="0" smtClean="0"/>
              <a:t>Do czasu pracy kierowcy </a:t>
            </a:r>
            <a:r>
              <a:rPr lang="pl-PL" b="1" u="sng" dirty="0" smtClean="0"/>
              <a:t>nie wlicza się :</a:t>
            </a:r>
            <a:endParaRPr lang="pl-PL" dirty="0" smtClean="0"/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czasu dyżuru, jeżeli podczas dyżuru kierowca nie wykonywał pracy.</a:t>
            </a:r>
            <a:endParaRPr lang="pl-PL" dirty="0" smtClean="0"/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3" action="ppaction://hlinksldjump"/>
              </a:rPr>
              <a:t>nadzoru oraz pomocy osobom wsiadającym i wysiadającym.</a:t>
            </a:r>
          </a:p>
          <a:p>
            <a:pPr fontAlgn="base"/>
            <a:r>
              <a:rPr lang="pl-PL" dirty="0" smtClean="0">
                <a:hlinkClick r:id="rId3" action="ppaction://hlinksldjump"/>
              </a:rPr>
              <a:t> załadowywania i rozładowywania oraz nadzoru nad załadunkiem i wyładunkiem.</a:t>
            </a:r>
          </a:p>
          <a:p>
            <a:pPr fontAlgn="base"/>
            <a:r>
              <a:rPr lang="pl-PL" dirty="0" smtClean="0">
                <a:hlinkClick r:id="rId3" action="ppaction://hlinksldjump"/>
              </a:rPr>
              <a:t> innych prac podejmowanych w celu wykonania zadania służbowego lub zapewnienia bezpieczeństwa.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4" name="Symbol zastępczy zawartości 3" descr="pomyłk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9856" y="2381804"/>
            <a:ext cx="4667901" cy="343900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6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dirty="0" smtClean="0"/>
              <a:t>Przewozy ładunków pojazdem samochodowym, zarejestrowanym za granicą lub przez przedsiębiorcę zagranicznego, między miejscami położonymi na terytorium Rzeczypospolitej Polskiej, określa się jako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kabotażowe.</a:t>
            </a:r>
            <a:endParaRPr lang="pl-PL" dirty="0" smtClean="0"/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3" action="ppaction://hlinksldjump"/>
              </a:rPr>
              <a:t>okazjonalne.</a:t>
            </a:r>
          </a:p>
          <a:p>
            <a:pPr fontAlgn="base"/>
            <a:r>
              <a:rPr lang="pl-PL" dirty="0" smtClean="0">
                <a:hlinkClick r:id="rId3" action="ppaction://hlinksldjump"/>
              </a:rPr>
              <a:t> intermodalne.</a:t>
            </a:r>
          </a:p>
          <a:p>
            <a:pPr fontAlgn="base"/>
            <a:r>
              <a:rPr lang="pl-PL" dirty="0" smtClean="0">
                <a:hlinkClick r:id="rId3" action="ppaction://hlinksldjump"/>
              </a:rPr>
              <a:t> kombinowane.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No nie..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raz…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no ni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3369" y="2160588"/>
            <a:ext cx="4120875" cy="38814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Przegląd konserwacyjny, urządzeń służących do przemieszczania kontenerów przy pracach przeładunkowych, musi być wykonywany co</a:t>
            </a:r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2" action="ppaction://hlinksldjump"/>
              </a:rPr>
              <a:t>30 dni.</a:t>
            </a:r>
            <a:endParaRPr lang="pl-PL" dirty="0" smtClean="0"/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3" action="ppaction://hlinksldjump"/>
              </a:rPr>
              <a:t>10 dni.</a:t>
            </a:r>
          </a:p>
          <a:p>
            <a:pPr fontAlgn="base"/>
            <a:r>
              <a:rPr lang="pl-PL" dirty="0" smtClean="0">
                <a:hlinkClick r:id="rId3" action="ppaction://hlinksldjump"/>
              </a:rPr>
              <a:t> 40 dni.</a:t>
            </a:r>
          </a:p>
          <a:p>
            <a:pPr fontAlgn="base"/>
            <a:r>
              <a:rPr lang="pl-PL" dirty="0" smtClean="0">
                <a:hlinkClick r:id="rId3" action="ppaction://hlinksldjump"/>
              </a:rPr>
              <a:t> 60 dni.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8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Odpowiedzialność za przewoźników i innych podwykonawców ciąży na spedytorze w myśl postanowień przepisów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prawa spółek handlowych.</a:t>
            </a:r>
            <a:endParaRPr lang="pl-PL" dirty="0" smtClean="0"/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3" action="ppaction://hlinksldjump"/>
              </a:rPr>
              <a:t>kodeksu cywilnego.</a:t>
            </a:r>
            <a:endParaRPr lang="pl-PL" dirty="0" smtClean="0"/>
          </a:p>
          <a:p>
            <a:pPr fontAlgn="base"/>
            <a:r>
              <a:rPr lang="pl-PL" dirty="0" smtClean="0">
                <a:hlinkClick r:id="rId2" action="ppaction://hlinksldjump"/>
              </a:rPr>
              <a:t> kodeksu celnego.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prawa o ruchu drogowym.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Niestety</a:t>
            </a:r>
            <a:br>
              <a:rPr lang="pl-PL" dirty="0" smtClean="0"/>
            </a:br>
            <a:r>
              <a:rPr lang="pl-PL" dirty="0" smtClean="0"/>
              <a:t>Jeszcze raz.. </a:t>
            </a:r>
            <a:r>
              <a:rPr lang="pl-PL" dirty="0" smtClean="0">
                <a:hlinkClick r:id="rId2" action="ppaction://hlinksldjump"/>
              </a:rPr>
              <a:t>7</a:t>
            </a:r>
            <a:r>
              <a:rPr lang="pl-PL" dirty="0" smtClean="0"/>
              <a:t> </a:t>
            </a:r>
            <a:r>
              <a:rPr lang="pl-PL" dirty="0" smtClean="0">
                <a:hlinkClick r:id="rId3" action="ppaction://hlinksldjump"/>
              </a:rPr>
              <a:t>8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no nie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23369" y="2160588"/>
            <a:ext cx="4120875" cy="38814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Dowcip??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 action="ppaction://hlinksldjump"/>
              </a:rPr>
              <a:t>TAK</a:t>
            </a:r>
            <a:endParaRPr lang="pl-PL" dirty="0" smtClean="0"/>
          </a:p>
          <a:p>
            <a:r>
              <a:rPr lang="pl-PL" dirty="0" smtClean="0">
                <a:hlinkClick r:id="rId3" action="ppaction://hlinksldjump"/>
              </a:rPr>
              <a:t>NIE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- Mamo, zakochałem się.</a:t>
            </a:r>
            <a:br>
              <a:rPr lang="pl-PL" dirty="0" smtClean="0"/>
            </a:br>
            <a:r>
              <a:rPr lang="pl-PL" dirty="0" smtClean="0"/>
              <a:t>- Jak wygląda? Jak ma na imię? Umie gotować? Jest z dobrej rodziny? Czym się zajmuje? Jaką szkołę skończyła? Czemu mówisz mi dopiero teraz? Kiedy się umówiliście? Przyprowadzisz ją? Czy to na poważnie?</a:t>
            </a:r>
            <a:br>
              <a:rPr lang="pl-PL" dirty="0" smtClean="0"/>
            </a:br>
            <a:r>
              <a:rPr lang="pl-PL" dirty="0" smtClean="0"/>
              <a:t>- ... tato, zakochałem się.</a:t>
            </a:r>
            <a:br>
              <a:rPr lang="pl-PL" dirty="0" smtClean="0"/>
            </a:br>
            <a:r>
              <a:rPr lang="pl-PL" dirty="0" smtClean="0"/>
              <a:t>- W dziewczynie?</a:t>
            </a:r>
            <a:br>
              <a:rPr lang="pl-PL" dirty="0" smtClean="0"/>
            </a:br>
            <a:r>
              <a:rPr lang="pl-PL" dirty="0" smtClean="0"/>
              <a:t>- Tak.</a:t>
            </a:r>
            <a:br>
              <a:rPr lang="pl-PL" dirty="0" smtClean="0"/>
            </a:br>
            <a:r>
              <a:rPr lang="pl-PL" dirty="0" smtClean="0"/>
              <a:t>- Dobrze.         </a:t>
            </a:r>
            <a:r>
              <a:rPr lang="pl-PL" dirty="0" smtClean="0">
                <a:hlinkClick r:id="rId2" action="ppaction://hlinksldjump"/>
              </a:rPr>
              <a:t> </a:t>
            </a:r>
            <a:r>
              <a:rPr lang="pl-PL" dirty="0" smtClean="0">
                <a:sym typeface="Wingdings" pitchFamily="2" charset="2"/>
                <a:hlinkClick r:id="rId2" action="ppaction://hlinksldjump"/>
              </a:rPr>
              <a:t>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9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dirty="0" smtClean="0"/>
              <a:t>Gestia transportowa to :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gest dobrej woli wobec kontrahenta i zobowiązanie zapłaty za transport.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obowiązek sprzedającego polegający na formowaniu i magazynowaniu towaru.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zobowiązanie przewoźnika do pokrycia strat, związanych z transportem.</a:t>
            </a:r>
            <a:endParaRPr lang="pl-PL" dirty="0" smtClean="0"/>
          </a:p>
          <a:p>
            <a:pPr fontAlgn="base"/>
            <a:r>
              <a:rPr lang="pl-PL" b="1" dirty="0" smtClean="0">
                <a:hlinkClick r:id="rId3" action="ppaction://hlinksldjump"/>
              </a:rPr>
              <a:t> </a:t>
            </a:r>
            <a:r>
              <a:rPr lang="pl-PL" dirty="0" smtClean="0">
                <a:hlinkClick r:id="rId3" action="ppaction://hlinksldjump"/>
              </a:rPr>
              <a:t>obowiązek zorganizowania transportu towaru oraz pokrycia jego kosztów zapisany w umowie.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/>
          <a:lstStyle/>
          <a:p>
            <a:pPr fontAlgn="base"/>
            <a:r>
              <a:rPr lang="pl-PL" dirty="0"/>
              <a:t>Podmioty prowadzące obrót towarowy z innymi państwami członkowskimi Unii Europejskiej mają obowiązek przekazywania informacji o zrealizowanych przez nich obrotach za pomocą </a:t>
            </a:r>
            <a:r>
              <a:rPr lang="pl-PL" dirty="0" smtClean="0"/>
              <a:t>deklaracji: </a:t>
            </a:r>
            <a:endParaRPr lang="pl-PL" dirty="0"/>
          </a:p>
          <a:p>
            <a:pPr fontAlgn="base"/>
            <a:r>
              <a:rPr lang="pl-PL" dirty="0"/>
              <a:t> </a:t>
            </a:r>
            <a:r>
              <a:rPr lang="pl-PL" dirty="0">
                <a:hlinkClick r:id="rId2" action="ppaction://hlinksldjump"/>
              </a:rPr>
              <a:t>RID</a:t>
            </a:r>
            <a:endParaRPr lang="pl-PL" dirty="0"/>
          </a:p>
          <a:p>
            <a:pPr fontAlgn="base"/>
            <a:r>
              <a:rPr lang="pl-PL" dirty="0"/>
              <a:t> </a:t>
            </a:r>
            <a:r>
              <a:rPr lang="pl-PL" dirty="0">
                <a:hlinkClick r:id="rId2" action="ppaction://hlinksldjump"/>
              </a:rPr>
              <a:t>RICO</a:t>
            </a:r>
            <a:endParaRPr lang="pl-PL" dirty="0"/>
          </a:p>
          <a:p>
            <a:pPr fontAlgn="base"/>
            <a:r>
              <a:rPr lang="pl-PL" dirty="0">
                <a:hlinkClick r:id="rId3" action="ppaction://hlinksldjump"/>
              </a:rPr>
              <a:t> INTRASTAT</a:t>
            </a:r>
            <a:endParaRPr lang="pl-PL" dirty="0"/>
          </a:p>
          <a:p>
            <a:pPr fontAlgn="base"/>
            <a:r>
              <a:rPr lang="pl-PL" dirty="0"/>
              <a:t> </a:t>
            </a:r>
            <a:r>
              <a:rPr lang="pl-PL" dirty="0">
                <a:hlinkClick r:id="rId2" action="ppaction://hlinksldjump"/>
              </a:rPr>
              <a:t>VIATOLL</a:t>
            </a:r>
            <a:endParaRPr lang="pl-PL" dirty="0"/>
          </a:p>
          <a:p>
            <a:pPr fontAlgn="base">
              <a:buNone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Hola </a:t>
            </a:r>
            <a:r>
              <a:rPr lang="pl-PL" dirty="0" err="1" smtClean="0"/>
              <a:t>Hola</a:t>
            </a:r>
            <a:r>
              <a:rPr lang="pl-PL" dirty="0" smtClean="0"/>
              <a:t>!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4" name="Symbol zastępczy zawartości 3" descr="nie tędy drog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7593" y="2291304"/>
            <a:ext cx="3772426" cy="362000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10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Każda transportowa jednostka logistyczna musi mieć przydzielony własny seryjny numer identyfikacyjny. Jest to: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GTIN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RFID</a:t>
            </a:r>
            <a:endParaRPr lang="pl-PL" dirty="0" smtClean="0"/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3" action="ppaction://hlinksldjump"/>
              </a:rPr>
              <a:t>SSCC</a:t>
            </a:r>
            <a:endParaRPr lang="pl-PL" dirty="0" smtClean="0"/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GLN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hlinkClick r:id="rId2" action="ppaction://hlinksldjump"/>
              </a:rPr>
              <a:t>Jeszcze raz</a:t>
            </a:r>
            <a:endParaRPr lang="pl-PL" dirty="0"/>
          </a:p>
        </p:txBody>
      </p:sp>
      <p:pic>
        <p:nvPicPr>
          <p:cNvPr id="4" name="Symbol zastępczy zawartości 3" descr="kciuk_zl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2285992"/>
            <a:ext cx="5357850" cy="288211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11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Ile maksymalnie kilometrów przejedzie kierowca przy normalnym czasie jazdy, między kolejnymi odpoczynkami dziennymi, jeżeli średnia prędkość pojazdu wynosi 80 km/godz.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880 km</a:t>
            </a:r>
            <a:endParaRPr lang="pl-PL" dirty="0" smtClean="0"/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3" action="ppaction://hlinksldjump"/>
              </a:rPr>
              <a:t>720 km</a:t>
            </a:r>
            <a:endParaRPr lang="pl-PL" dirty="0" smtClean="0"/>
          </a:p>
          <a:p>
            <a:pPr fontAlgn="base"/>
            <a:r>
              <a:rPr lang="pl-PL" dirty="0" smtClean="0">
                <a:hlinkClick r:id="rId2" action="ppaction://hlinksldjump"/>
              </a:rPr>
              <a:t> 800 km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700 km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Ktoś tu źle liczy..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4" name="Symbol zastępczy zawartości 3" descr="kalkulato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785926"/>
            <a:ext cx="4929222" cy="423468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12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Ile wynosi wskaźnik wykorzystania ładowności, jeżeli dopuszczalna masa całkowita pojazdu wynosi 16 t, masa własna pojazdu 4 t, a masa ładunku 6 t?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0,7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0,4</a:t>
            </a:r>
            <a:endParaRPr lang="pl-PL" dirty="0" smtClean="0"/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3" action="ppaction://hlinksldjump"/>
              </a:rPr>
              <a:t>0,5</a:t>
            </a:r>
            <a:endParaRPr lang="pl-PL" dirty="0" smtClean="0"/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0,6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Ktoś tu źle liczy..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4" name="Symbol zastępczy zawartości 3" descr="nie tędy drog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7593" y="2291304"/>
            <a:ext cx="3772426" cy="362000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13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Wysokość rocznej składki ubezpieczeniowej dla przewoźnika wynosi 50 000 zł. Jaki będzie koszt składki opłaconej za pół roku, jeżeli wynosi ona 54% składki rocznej?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26 000 zł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25 500 zł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26 500 zł</a:t>
            </a:r>
            <a:endParaRPr lang="pl-PL" dirty="0" smtClean="0"/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3" action="ppaction://hlinksldjump"/>
              </a:rPr>
              <a:t>27 000 zł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Ktoś tu źle liczy..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4" name="Symbol zastępczy zawartości 3" descr="pomyłk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9856" y="2381804"/>
            <a:ext cx="4667901" cy="343900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14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dirty="0" smtClean="0"/>
              <a:t>Reguła </a:t>
            </a:r>
            <a:r>
              <a:rPr lang="pl-PL" dirty="0" err="1" smtClean="0"/>
              <a:t>Incoterms</a:t>
            </a:r>
            <a:r>
              <a:rPr lang="pl-PL" dirty="0" smtClean="0"/>
              <a:t> </a:t>
            </a:r>
            <a:r>
              <a:rPr lang="pl-PL" dirty="0" err="1" smtClean="0"/>
              <a:t>EXW-Ex</a:t>
            </a:r>
            <a:r>
              <a:rPr lang="pl-PL" dirty="0" smtClean="0"/>
              <a:t> Works zobowiązuje sprzedającego do: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pokrycia kosztów odprawy celnej i odpowiedzialności za towar.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dostarczenia towaru do dyspozycji kupującego na granicy.</a:t>
            </a:r>
            <a:endParaRPr lang="pl-PL" dirty="0" smtClean="0"/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3" action="ppaction://hlinksldjump"/>
              </a:rPr>
              <a:t>postawienia towaru do dyspozycji kupującego w punkcie wydania.</a:t>
            </a:r>
            <a:endParaRPr lang="pl-PL" dirty="0" smtClean="0"/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dostarczenia towarów we wskazane miejsce w kraju odbiorcy towaru.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Niestety źle..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Spróbuj jeszcze raz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kciuk_zl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2000240"/>
            <a:ext cx="5572164" cy="35719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Źle!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4" name="Symbol zastępczy zawartości 3" descr="no ni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3369" y="2160588"/>
            <a:ext cx="4120875" cy="38814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15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Przedsiębiorstwo, które wykonuje przewozy ładunków w kontenerach, stosuje technologię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specjalizowaną.</a:t>
            </a:r>
            <a:endParaRPr lang="pl-PL" dirty="0" smtClean="0"/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3" action="ppaction://hlinksldjump"/>
              </a:rPr>
              <a:t>zunifikowaną.</a:t>
            </a:r>
            <a:endParaRPr lang="pl-PL" dirty="0" smtClean="0"/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bimodalną.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uniwersalną.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Coś poszło nie tak..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4" name="Symbol zastępczy zawartości 3" descr="kciuk_zl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1714488"/>
            <a:ext cx="3448068" cy="401025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16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dirty="0" smtClean="0"/>
              <a:t>Na palecie EURO ułożono 4 warstwy zgrzewek z butelkami. Butelki są pakowane w zgrzewki po 6 sztuk. Wymiary zgrzewki wynoszą 400 x 200 </a:t>
            </a:r>
            <a:r>
              <a:rPr lang="pl-PL" dirty="0" err="1" smtClean="0"/>
              <a:t>mm</a:t>
            </a:r>
            <a:r>
              <a:rPr lang="pl-PL" dirty="0" smtClean="0"/>
              <a:t>. Ile butelek zawiera paletowa jednostka ładunkowa?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240 sztuk.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260 sztuk.</a:t>
            </a:r>
            <a:endParaRPr lang="pl-PL" dirty="0" smtClean="0"/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3" action="ppaction://hlinksldjump"/>
              </a:rPr>
              <a:t>288 sztuk.</a:t>
            </a:r>
            <a:endParaRPr lang="pl-PL" dirty="0" smtClean="0"/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280 sztuk.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Ktoś tu źle liczy..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</a:t>
            </a:r>
            <a:endParaRPr lang="pl-PL" dirty="0"/>
          </a:p>
        </p:txBody>
      </p:sp>
      <p:pic>
        <p:nvPicPr>
          <p:cNvPr id="4" name="Symbol zastępczy zawartości 3" descr="kalkulato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1643050"/>
            <a:ext cx="3948766" cy="450772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17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dirty="0" smtClean="0"/>
              <a:t>Zasady przewozu żywności opisane są w Umowie o międzynarodowych przewozach szybko psujących się artykułów żywnościowych i o specjalnych środkach transportu przeznaczonych do tych przewozów. Umowa ta jest oznaczona skrótem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AGN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ADN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ADR</a:t>
            </a:r>
            <a:endParaRPr lang="pl-PL" dirty="0" smtClean="0"/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3" action="ppaction://hlinksldjump"/>
              </a:rPr>
              <a:t>ATP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Nie wiesz??!!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4" name="Symbol zastępczy zawartości 3" descr="szok wyciety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6231" y="2160588"/>
            <a:ext cx="3815150" cy="38814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18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Zakres czynności zleconych spedytorowi przez nadawcę ładunku do wykonania w celu przygotowania przesyłki i zorganizowania jej transportu zapisany jest w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umowie spedycji.</a:t>
            </a:r>
            <a:endParaRPr lang="pl-PL" dirty="0" smtClean="0"/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3" action="ppaction://hlinksldjump"/>
              </a:rPr>
              <a:t>liście przewozowym.</a:t>
            </a:r>
          </a:p>
          <a:p>
            <a:pPr fontAlgn="base"/>
            <a:r>
              <a:rPr lang="pl-PL" dirty="0" smtClean="0">
                <a:hlinkClick r:id="rId3" action="ppaction://hlinksldjump"/>
              </a:rPr>
              <a:t> ofercie spedycyjnej.</a:t>
            </a:r>
          </a:p>
          <a:p>
            <a:pPr fontAlgn="base"/>
            <a:r>
              <a:rPr lang="pl-PL" dirty="0" smtClean="0">
                <a:hlinkClick r:id="rId3" action="ppaction://hlinksldjump"/>
              </a:rPr>
              <a:t> zapytaniu ofertowym.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Niestety zła odpowiedź..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4" name="Symbol zastępczy zawartości 3" descr="ziemnai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5411" y="2160588"/>
            <a:ext cx="3496790" cy="38814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19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Dokumentem potwierdzającym kwalifikacje do podjęcia działalności gospodarczej, w zakresie międzynarodowego zarobkowego transportu drogowego, jest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koncesja.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licencja.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zezwolenie zagraniczne.</a:t>
            </a:r>
            <a:endParaRPr lang="pl-PL" dirty="0" smtClean="0"/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3" action="ppaction://hlinksldjump"/>
              </a:rPr>
              <a:t>certyfikat kompetencji zawodowych.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/>
              <a:t>Dokumentem stwierdzającym przybycie statku trampowego do portu załadunku lub wyładunku, oraz jego gotowość do wykonania czynności przeładunkowych </a:t>
            </a:r>
            <a:r>
              <a:rPr lang="pl-PL" dirty="0" smtClean="0"/>
              <a:t>jest:</a:t>
            </a:r>
            <a:endParaRPr lang="pl-PL" dirty="0"/>
          </a:p>
          <a:p>
            <a:pPr fontAlgn="base"/>
            <a:r>
              <a:rPr lang="pl-PL" dirty="0"/>
              <a:t> </a:t>
            </a:r>
            <a:r>
              <a:rPr lang="pl-PL" dirty="0">
                <a:hlinkClick r:id="rId2" action="ppaction://hlinksldjump"/>
              </a:rPr>
              <a:t>manifest </a:t>
            </a:r>
            <a:r>
              <a:rPr lang="pl-PL" dirty="0" smtClean="0">
                <a:hlinkClick r:id="rId2" action="ppaction://hlinksldjump"/>
              </a:rPr>
              <a:t>ładunkowy</a:t>
            </a:r>
            <a:endParaRPr lang="pl-PL" dirty="0"/>
          </a:p>
          <a:p>
            <a:pPr fontAlgn="base"/>
            <a:r>
              <a:rPr lang="pl-PL" dirty="0">
                <a:hlinkClick r:id="rId2" action="ppaction://hlinksldjump"/>
              </a:rPr>
              <a:t> list </a:t>
            </a:r>
            <a:r>
              <a:rPr lang="pl-PL" dirty="0" smtClean="0">
                <a:hlinkClick r:id="rId2" action="ppaction://hlinksldjump"/>
              </a:rPr>
              <a:t>MAWB</a:t>
            </a:r>
            <a:endParaRPr lang="pl-PL" dirty="0"/>
          </a:p>
          <a:p>
            <a:pPr fontAlgn="base"/>
            <a:r>
              <a:rPr lang="pl-PL" dirty="0"/>
              <a:t> </a:t>
            </a:r>
            <a:r>
              <a:rPr lang="pl-PL" dirty="0">
                <a:hlinkClick r:id="rId3" action="ppaction://hlinksldjump"/>
              </a:rPr>
              <a:t>nota </a:t>
            </a:r>
            <a:r>
              <a:rPr lang="pl-PL" dirty="0" smtClean="0">
                <a:hlinkClick r:id="rId3" action="ppaction://hlinksldjump"/>
              </a:rPr>
              <a:t>gotowości</a:t>
            </a:r>
            <a:endParaRPr lang="pl-PL" dirty="0"/>
          </a:p>
          <a:p>
            <a:pPr fontAlgn="base"/>
            <a:r>
              <a:rPr lang="pl-PL" dirty="0"/>
              <a:t> </a:t>
            </a:r>
            <a:r>
              <a:rPr lang="pl-PL" dirty="0">
                <a:hlinkClick r:id="rId2" action="ppaction://hlinksldjump"/>
              </a:rPr>
              <a:t>umowa </a:t>
            </a:r>
            <a:r>
              <a:rPr lang="pl-PL" dirty="0" smtClean="0">
                <a:hlinkClick r:id="rId2" action="ppaction://hlinksldjump"/>
              </a:rPr>
              <a:t>czarterowa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Źle..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Spróbuj jeszcze raz..</a:t>
            </a:r>
            <a:endParaRPr lang="pl-PL" dirty="0"/>
          </a:p>
        </p:txBody>
      </p:sp>
      <p:pic>
        <p:nvPicPr>
          <p:cNvPr id="4" name="Symbol zastępczy zawartości 3" descr="nie tędy drog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7593" y="2291304"/>
            <a:ext cx="3772426" cy="362000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20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dirty="0" smtClean="0"/>
              <a:t>Dowodem zawarcia umowy przewozu ładunku jest: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umowa pisemna zawarta w formie aktu notarialnego.</a:t>
            </a:r>
            <a:endParaRPr lang="pl-PL" dirty="0" smtClean="0"/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3" action="ppaction://hlinksldjump"/>
              </a:rPr>
              <a:t>list przewozowy potwierdzony przez przewoźnika.</a:t>
            </a:r>
            <a:endParaRPr lang="pl-PL" dirty="0" smtClean="0"/>
          </a:p>
          <a:p>
            <a:pPr fontAlgn="base"/>
            <a:r>
              <a:rPr lang="pl-PL" dirty="0" smtClean="0">
                <a:hlinkClick r:id="rId2" action="ppaction://hlinksldjump"/>
              </a:rPr>
              <a:t> nota bukingowa z pełnym zestawieniem nadanych towarów.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oferta złożona przez przewoźnika.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Niestety..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4" name="Symbol zastępczy zawartości 3" descr="pomyłk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9856" y="2381804"/>
            <a:ext cx="4667901" cy="343900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21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Pakietowa jednostka ładunkowa może być uformowana z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sypkiego ładunku umieszczonego w workach.</a:t>
            </a:r>
            <a:endParaRPr lang="pl-PL" dirty="0" smtClean="0"/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3" action="ppaction://hlinksldjump"/>
              </a:rPr>
              <a:t>rur z wykorzystaniem klamer, jarzm i pasów.</a:t>
            </a:r>
            <a:endParaRPr lang="pl-PL" dirty="0" smtClean="0"/>
          </a:p>
          <a:p>
            <a:pPr fontAlgn="base"/>
            <a:r>
              <a:rPr lang="pl-PL" dirty="0" smtClean="0">
                <a:hlinkClick r:id="rId2" action="ppaction://hlinksldjump"/>
              </a:rPr>
              <a:t> beczek ustawionych na palecie, zamocowanych pasami.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kartonów ułożonych na palecie owiniętych folią.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Niestety pomyłka..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4" name="Symbol zastępczy zawartości 3" descr="nie tędy drog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7593" y="2291304"/>
            <a:ext cx="3772426" cy="362000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22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dirty="0" smtClean="0"/>
              <a:t>Formularz SAD jest dokumentem: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ubezpieczenia towaru krajowego.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potwierdzenia dostawy ładunku z Polski do odbiorcy mającego siedzibę w kraju członkowskim UE.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zawarcia transakcji kupna lub sprzedaży towaru objętego badaniami fitosanitarnymi.</a:t>
            </a:r>
            <a:endParaRPr lang="pl-PL" dirty="0" smtClean="0"/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3" action="ppaction://hlinksldjump"/>
              </a:rPr>
              <a:t>statystycznym w celu zgłoszenia do odprawy towarów z/do krajów nienależących do UE.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Źle..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4" name="Symbol zastępczy zawartości 3" descr="kciuk_zl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26" y="1857364"/>
            <a:ext cx="3376630" cy="392716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23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W przypadku załogi dwuosobowej czas kierowcy siedzącego obok kierującego jest czasem: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innej pracy.</a:t>
            </a:r>
            <a:endParaRPr lang="pl-PL" dirty="0" smtClean="0"/>
          </a:p>
          <a:p>
            <a:pPr fontAlgn="base"/>
            <a:r>
              <a:rPr lang="pl-PL" b="1" dirty="0" smtClean="0"/>
              <a:t> </a:t>
            </a:r>
            <a:r>
              <a:rPr lang="pl-PL" dirty="0" smtClean="0">
                <a:hlinkClick r:id="rId3" action="ppaction://hlinksldjump"/>
              </a:rPr>
              <a:t>dyspozycji.</a:t>
            </a:r>
            <a:endParaRPr lang="pl-PL" dirty="0" smtClean="0"/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odpoczynku dobowego.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prowadzenia.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To nie jest dobra odpowiedź..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no ni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3369" y="2160588"/>
            <a:ext cx="4120875" cy="38814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24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Maty antypoślizgowe stosowane podczas przewozu ładunków służą do:</a:t>
            </a:r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2" action="ppaction://hlinksldjump"/>
              </a:rPr>
              <a:t>zwiększania siły docisku ładunku do podłogi.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zmniejszenia siły tarcia pomiędzy ładunkiem i podłogą.</a:t>
            </a:r>
          </a:p>
          <a:p>
            <a:pPr fontAlgn="base"/>
            <a:r>
              <a:rPr lang="pl-PL" dirty="0" smtClean="0">
                <a:hlinkClick r:id="rId2" action="ppaction://hlinksldjump"/>
              </a:rPr>
              <a:t> zabezpieczenia podłogi przed zniszczeniem.</a:t>
            </a:r>
            <a:endParaRPr lang="pl-PL" dirty="0" smtClean="0"/>
          </a:p>
          <a:p>
            <a:pPr fontAlgn="base"/>
            <a:r>
              <a:rPr lang="pl-PL" b="1" dirty="0" smtClean="0">
                <a:hlinkClick r:id="rId3" action="ppaction://hlinksldjump"/>
              </a:rPr>
              <a:t> </a:t>
            </a:r>
            <a:r>
              <a:rPr lang="pl-PL" dirty="0" smtClean="0">
                <a:hlinkClick r:id="rId3" action="ppaction://hlinksldjump"/>
              </a:rPr>
              <a:t>zwiększenia siły tarcia pomiędzy ładunkiem i podłogą.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Niestety źle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Spróbuj jeszcze raz…</a:t>
            </a:r>
            <a:endParaRPr lang="pl-PL" dirty="0"/>
          </a:p>
        </p:txBody>
      </p:sp>
      <p:pic>
        <p:nvPicPr>
          <p:cNvPr id="4" name="Symbol zastępczy zawartości 3" descr="kciuk_zl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7506" y="3082131"/>
            <a:ext cx="1752600" cy="20383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Źle!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ziemnai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5411" y="2160588"/>
            <a:ext cx="3496790" cy="38814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25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dirty="0" smtClean="0"/>
              <a:t>Realizacja przewozów z dużą liczbą punktów przeładunkowych, gdzie towary – w celu dalszej dystrybucji – przeładowywane są z większych samochodów na niniejsze, jest przykładem modelu</a:t>
            </a:r>
          </a:p>
          <a:p>
            <a:pPr fontAlgn="base"/>
            <a:r>
              <a:rPr lang="pl-PL" b="1" dirty="0" smtClean="0">
                <a:hlinkClick r:id="rId2" action="ppaction://hlinksldjump"/>
              </a:rPr>
              <a:t> </a:t>
            </a:r>
            <a:r>
              <a:rPr lang="pl-PL" dirty="0" smtClean="0">
                <a:hlinkClick r:id="rId2" action="ppaction://hlinksldjump"/>
              </a:rPr>
              <a:t>sztafetowego.</a:t>
            </a:r>
            <a:endParaRPr lang="pl-PL" dirty="0" smtClean="0"/>
          </a:p>
          <a:p>
            <a:pPr fontAlgn="base"/>
            <a:r>
              <a:rPr lang="pl-PL" dirty="0" smtClean="0"/>
              <a:t> </a:t>
            </a:r>
            <a:r>
              <a:rPr lang="pl-PL" dirty="0" smtClean="0">
                <a:hlinkClick r:id="rId3" action="ppaction://hlinksldjump"/>
              </a:rPr>
              <a:t>wahadłowego.</a:t>
            </a:r>
          </a:p>
          <a:p>
            <a:pPr fontAlgn="base"/>
            <a:r>
              <a:rPr lang="pl-PL" dirty="0" smtClean="0">
                <a:hlinkClick r:id="rId3" action="ppaction://hlinksldjump"/>
              </a:rPr>
              <a:t> obwodowego.</a:t>
            </a:r>
          </a:p>
          <a:p>
            <a:pPr fontAlgn="base"/>
            <a:r>
              <a:rPr lang="pl-PL" dirty="0" smtClean="0">
                <a:hlinkClick r:id="rId3" action="ppaction://hlinksldjump"/>
              </a:rPr>
              <a:t> promienistego.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Niestety..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4" name="Symbol zastępczy zawartości 3" descr="kciuk_zl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1714488"/>
            <a:ext cx="2876564" cy="334556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/>
              <a:t>W Polsce dopuszczalna długość zespołu złożonego z pojazdu silnikowego i przyczepy wynosi</a:t>
            </a:r>
          </a:p>
          <a:p>
            <a:pPr fontAlgn="base"/>
            <a:r>
              <a:rPr lang="pl-PL" dirty="0"/>
              <a:t> </a:t>
            </a:r>
            <a:r>
              <a:rPr lang="pl-PL" dirty="0" smtClean="0">
                <a:hlinkClick r:id="rId2" action="ppaction://hlinksldjump"/>
              </a:rPr>
              <a:t>16,00 </a:t>
            </a:r>
            <a:r>
              <a:rPr lang="pl-PL" dirty="0">
                <a:hlinkClick r:id="rId2" action="ppaction://hlinksldjump"/>
              </a:rPr>
              <a:t>m</a:t>
            </a:r>
          </a:p>
          <a:p>
            <a:pPr fontAlgn="base"/>
            <a:r>
              <a:rPr lang="pl-PL" dirty="0">
                <a:hlinkClick r:id="rId2" action="ppaction://hlinksldjump"/>
              </a:rPr>
              <a:t> </a:t>
            </a:r>
            <a:r>
              <a:rPr lang="pl-PL" dirty="0" smtClean="0">
                <a:hlinkClick r:id="rId2" action="ppaction://hlinksldjump"/>
              </a:rPr>
              <a:t>16,50 </a:t>
            </a:r>
            <a:r>
              <a:rPr lang="pl-PL" dirty="0">
                <a:hlinkClick r:id="rId2" action="ppaction://hlinksldjump"/>
              </a:rPr>
              <a:t>m</a:t>
            </a:r>
          </a:p>
          <a:p>
            <a:pPr fontAlgn="base"/>
            <a:r>
              <a:rPr lang="pl-PL" dirty="0">
                <a:hlinkClick r:id="rId2" action="ppaction://hlinksldjump"/>
              </a:rPr>
              <a:t> </a:t>
            </a:r>
            <a:r>
              <a:rPr lang="pl-PL" dirty="0" smtClean="0">
                <a:hlinkClick r:id="rId2" action="ppaction://hlinksldjump"/>
              </a:rPr>
              <a:t>16,25 </a:t>
            </a:r>
            <a:r>
              <a:rPr lang="pl-PL" dirty="0">
                <a:hlinkClick r:id="rId2" action="ppaction://hlinksldjump"/>
              </a:rPr>
              <a:t>m</a:t>
            </a:r>
            <a:endParaRPr lang="pl-PL" dirty="0"/>
          </a:p>
          <a:p>
            <a:pPr fontAlgn="base"/>
            <a:r>
              <a:rPr lang="pl-PL" dirty="0">
                <a:hlinkClick r:id="rId3" action="ppaction://hlinksldjump"/>
              </a:rPr>
              <a:t> 18,75 m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Źle!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Spróbuj jeszcze raz..</a:t>
            </a:r>
            <a:endParaRPr lang="pl-PL" dirty="0"/>
          </a:p>
        </p:txBody>
      </p:sp>
      <p:pic>
        <p:nvPicPr>
          <p:cNvPr id="4" name="Symbol zastępczy zawartości 3" descr="ziemnai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5411" y="2160588"/>
            <a:ext cx="3496790" cy="38814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 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/>
              <a:t>Osoba, która organizuje przewóz ładunków na zlecenie osoby prawnej lub fizycznej i wykonuje niezbędne czynności dodatkowe, wynikające ze specyfiki zlecenia, to</a:t>
            </a:r>
          </a:p>
          <a:p>
            <a:pPr fontAlgn="base"/>
            <a:r>
              <a:rPr lang="pl-PL" b="1" dirty="0"/>
              <a:t> </a:t>
            </a:r>
            <a:r>
              <a:rPr lang="pl-PL" dirty="0" smtClean="0">
                <a:hlinkClick r:id="rId2" action="ppaction://hlinksldjump"/>
              </a:rPr>
              <a:t>spedytor</a:t>
            </a:r>
            <a:endParaRPr lang="pl-PL" dirty="0"/>
          </a:p>
          <a:p>
            <a:pPr fontAlgn="base"/>
            <a:r>
              <a:rPr lang="pl-PL" dirty="0"/>
              <a:t> </a:t>
            </a:r>
            <a:r>
              <a:rPr lang="pl-PL" dirty="0">
                <a:hlinkClick r:id="rId3" action="ppaction://hlinksldjump"/>
              </a:rPr>
              <a:t>agent </a:t>
            </a:r>
            <a:r>
              <a:rPr lang="pl-PL" dirty="0" smtClean="0">
                <a:hlinkClick r:id="rId3" action="ppaction://hlinksldjump"/>
              </a:rPr>
              <a:t>celny</a:t>
            </a:r>
            <a:endParaRPr lang="pl-PL" dirty="0">
              <a:hlinkClick r:id="rId3" action="ppaction://hlinksldjump"/>
            </a:endParaRPr>
          </a:p>
          <a:p>
            <a:pPr fontAlgn="base"/>
            <a:r>
              <a:rPr lang="pl-PL" dirty="0">
                <a:hlinkClick r:id="rId3" action="ppaction://hlinksldjump"/>
              </a:rPr>
              <a:t> </a:t>
            </a:r>
            <a:r>
              <a:rPr lang="pl-PL" dirty="0" smtClean="0">
                <a:hlinkClick r:id="rId3" action="ppaction://hlinksldjump"/>
              </a:rPr>
              <a:t>przewoźnik</a:t>
            </a:r>
            <a:endParaRPr lang="pl-PL" dirty="0">
              <a:hlinkClick r:id="rId3" action="ppaction://hlinksldjump"/>
            </a:endParaRPr>
          </a:p>
          <a:p>
            <a:pPr fontAlgn="base"/>
            <a:r>
              <a:rPr lang="pl-PL" dirty="0">
                <a:hlinkClick r:id="rId3" action="ppaction://hlinksldjump"/>
              </a:rPr>
              <a:t> </a:t>
            </a:r>
            <a:r>
              <a:rPr lang="pl-PL" dirty="0" smtClean="0">
                <a:hlinkClick r:id="rId3" action="ppaction://hlinksldjump"/>
              </a:rPr>
              <a:t>załadowca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Tego nie wiesz??!!</a:t>
            </a:r>
            <a:br>
              <a:rPr lang="pl-PL" dirty="0" smtClean="0"/>
            </a:br>
            <a:r>
              <a:rPr lang="pl-PL" dirty="0" smtClean="0">
                <a:hlinkClick r:id="rId2" action="ppaction://hlinksldjump"/>
              </a:rPr>
              <a:t>Jeszcze raz..</a:t>
            </a:r>
            <a:endParaRPr lang="pl-PL" dirty="0"/>
          </a:p>
        </p:txBody>
      </p:sp>
      <p:pic>
        <p:nvPicPr>
          <p:cNvPr id="6" name="Symbol zastępczy zawartości 5" descr="szok wyciety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6231" y="2160588"/>
            <a:ext cx="3815150" cy="38814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692</TotalTime>
  <Words>559</Words>
  <Application>Microsoft Office PowerPoint</Application>
  <PresentationFormat>Pokaz na ekranie (4:3)</PresentationFormat>
  <Paragraphs>180</Paragraphs>
  <Slides>53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58" baseType="lpstr">
      <vt:lpstr>Arial</vt:lpstr>
      <vt:lpstr>Trebuchet MS</vt:lpstr>
      <vt:lpstr>Wingdings</vt:lpstr>
      <vt:lpstr>Wingdings 3</vt:lpstr>
      <vt:lpstr>Faseta</vt:lpstr>
      <vt:lpstr>TEST TEORETYCZNY</vt:lpstr>
      <vt:lpstr>Pytanie 1</vt:lpstr>
      <vt:lpstr>Niestety źle.. Spróbuj jeszcze raz </vt:lpstr>
      <vt:lpstr>Pytanie 2</vt:lpstr>
      <vt:lpstr>Niestety źle Spróbuj jeszcze raz…</vt:lpstr>
      <vt:lpstr>Pytanie 3</vt:lpstr>
      <vt:lpstr>Źle! Spróbuj jeszcze raz..</vt:lpstr>
      <vt:lpstr>Pytanie 4</vt:lpstr>
      <vt:lpstr>Tego nie wiesz??!! Jeszcze raz..</vt:lpstr>
      <vt:lpstr>Pytanie 5</vt:lpstr>
      <vt:lpstr>Jeszcze raz..</vt:lpstr>
      <vt:lpstr>Pytanie 6</vt:lpstr>
      <vt:lpstr>No nie.. Jeszcze raz… </vt:lpstr>
      <vt:lpstr>Pytanie 7</vt:lpstr>
      <vt:lpstr>Pytanie 8</vt:lpstr>
      <vt:lpstr>Niestety Jeszcze raz.. 7 8 </vt:lpstr>
      <vt:lpstr>Dowcip??</vt:lpstr>
      <vt:lpstr>Prezentacja programu PowerPoint</vt:lpstr>
      <vt:lpstr>Pytanie 9</vt:lpstr>
      <vt:lpstr>Hola Hola! Jeszcze raz..</vt:lpstr>
      <vt:lpstr>Pytanie 10</vt:lpstr>
      <vt:lpstr>Jeszcze raz</vt:lpstr>
      <vt:lpstr>Pytanie 11</vt:lpstr>
      <vt:lpstr>Ktoś tu źle liczy.. Jeszcze raz..</vt:lpstr>
      <vt:lpstr>Pytanie 12</vt:lpstr>
      <vt:lpstr>Ktoś tu źle liczy.. Jeszcze raz..</vt:lpstr>
      <vt:lpstr>Pytanie 13</vt:lpstr>
      <vt:lpstr>Ktoś tu źle liczy.. Jeszcze raz..</vt:lpstr>
      <vt:lpstr>Pytanie 14</vt:lpstr>
      <vt:lpstr>Źle! Jeszcze raz..</vt:lpstr>
      <vt:lpstr>Pytanie 15</vt:lpstr>
      <vt:lpstr>Coś poszło nie tak.. Jeszcze raz..</vt:lpstr>
      <vt:lpstr>Pytanie 16</vt:lpstr>
      <vt:lpstr>Ktoś tu źle liczy.. Jeszcze raz</vt:lpstr>
      <vt:lpstr>Pytanie 17</vt:lpstr>
      <vt:lpstr>Nie wiesz??!! Jeszcze raz..</vt:lpstr>
      <vt:lpstr>Pytanie 18</vt:lpstr>
      <vt:lpstr>Niestety zła odpowiedź.. Jeszcze raz..</vt:lpstr>
      <vt:lpstr>Pytanie 19</vt:lpstr>
      <vt:lpstr>Źle.. Spróbuj jeszcze raz..</vt:lpstr>
      <vt:lpstr>Pytanie 20</vt:lpstr>
      <vt:lpstr>Niestety.. Jeszcze raz..</vt:lpstr>
      <vt:lpstr>Pytanie 21</vt:lpstr>
      <vt:lpstr>Niestety pomyłka.. Jeszcze raz..</vt:lpstr>
      <vt:lpstr>Pytanie 22</vt:lpstr>
      <vt:lpstr>Źle.. Jeszcze raz..</vt:lpstr>
      <vt:lpstr>Pytanie 23</vt:lpstr>
      <vt:lpstr>To nie jest dobra odpowiedź.. Jeszcze raz.. </vt:lpstr>
      <vt:lpstr>Pytanie 24</vt:lpstr>
      <vt:lpstr>Źle! Jeszcze raz.. </vt:lpstr>
      <vt:lpstr>Pytanie 25</vt:lpstr>
      <vt:lpstr>Niestety.. Jeszcze raz..</vt:lpstr>
      <vt:lpstr>Prezentacja programu PowerPoint</vt:lpstr>
    </vt:vector>
  </TitlesOfParts>
  <Company>Ministrerstwo Edukacji Narodowej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TEORETYCZNY</dc:title>
  <dc:creator>Nauczyciel</dc:creator>
  <cp:lastModifiedBy>Iwona</cp:lastModifiedBy>
  <cp:revision>21</cp:revision>
  <dcterms:created xsi:type="dcterms:W3CDTF">2017-03-14T10:32:40Z</dcterms:created>
  <dcterms:modified xsi:type="dcterms:W3CDTF">2017-05-11T21:06:20Z</dcterms:modified>
</cp:coreProperties>
</file>